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Bricolage Grotesque Semi Bold" panose="020B0604020202020204" charset="0"/>
      <p:regular r:id="rId8"/>
    </p:embeddedFont>
    <p:embeddedFont>
      <p:font typeface="Inter" panose="020B0604020202020204" charset="0"/>
      <p:regular r:id="rId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2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8607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Modelagem de Banco de Dados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modelagem de banco de dados é o alicerce para sistemas de informação eficientes. Através dela, definimos e organizamos dados para suportar processos de negócio de forma estruturada e confiável.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0471"/>
            <a:ext cx="74671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Tipos de Modelos de Dados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72878"/>
            <a:ext cx="4196358" cy="5246251"/>
          </a:xfrm>
          <a:prstGeom prst="roundRect">
            <a:avLst>
              <a:gd name="adj" fmla="val 227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4" name="Shape 2"/>
          <p:cNvSpPr/>
          <p:nvPr/>
        </p:nvSpPr>
        <p:spPr>
          <a:xfrm>
            <a:off x="824270" y="2103358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3"/>
          <p:cNvSpPr/>
          <p:nvPr/>
        </p:nvSpPr>
        <p:spPr>
          <a:xfrm>
            <a:off x="2721888" y="222706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051084" y="30106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Modelo Conceitual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51084" y="350103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Visão de alto nível que descreve </a:t>
            </a:r>
            <a:r>
              <a:rPr lang="en-US" sz="17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que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 sistema contém, independente de tecnologia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051084" y="4725829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Foco nas entidades e relacionamentos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51084" y="5530929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Independente de implementação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51084" y="633603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Facilita comunicação com stakeholders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16962" y="2072878"/>
            <a:ext cx="4196358" cy="5246251"/>
          </a:xfrm>
          <a:prstGeom prst="roundRect">
            <a:avLst>
              <a:gd name="adj" fmla="val 227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2" name="Shape 10"/>
          <p:cNvSpPr/>
          <p:nvPr/>
        </p:nvSpPr>
        <p:spPr>
          <a:xfrm>
            <a:off x="5247442" y="2103358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1"/>
          <p:cNvSpPr/>
          <p:nvPr/>
        </p:nvSpPr>
        <p:spPr>
          <a:xfrm>
            <a:off x="7145060" y="222706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5474256" y="30106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Modelo Lógico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474256" y="3501033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Detalha </a:t>
            </a:r>
            <a:r>
              <a:rPr lang="en-US" sz="17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como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 sistema será implementado, sem especificar o SGBD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5474256" y="4725829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Define tabelas, colunas e relacionamentos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5474256" y="5530929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Especifica tipos de dados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5474256" y="5973128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Independente de plataforma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9640133" y="2072878"/>
            <a:ext cx="4196358" cy="5246251"/>
          </a:xfrm>
          <a:prstGeom prst="roundRect">
            <a:avLst>
              <a:gd name="adj" fmla="val 2270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20" name="Shape 18"/>
          <p:cNvSpPr/>
          <p:nvPr/>
        </p:nvSpPr>
        <p:spPr>
          <a:xfrm>
            <a:off x="9670613" y="2103358"/>
            <a:ext cx="4135398" cy="680442"/>
          </a:xfrm>
          <a:prstGeom prst="roundRect">
            <a:avLst>
              <a:gd name="adj" fmla="val 862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Text 19"/>
          <p:cNvSpPr/>
          <p:nvPr/>
        </p:nvSpPr>
        <p:spPr>
          <a:xfrm>
            <a:off x="11568232" y="222706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9897427" y="30106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Modelo Físico</a:t>
            </a:r>
            <a:endParaRPr lang="en-US" sz="2200" dirty="0"/>
          </a:p>
        </p:txBody>
      </p:sp>
      <p:sp>
        <p:nvSpPr>
          <p:cNvPr id="23" name="Text 21"/>
          <p:cNvSpPr/>
          <p:nvPr/>
        </p:nvSpPr>
        <p:spPr>
          <a:xfrm>
            <a:off x="9897427" y="3501033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Especifica a </a:t>
            </a:r>
            <a:r>
              <a:rPr lang="en-US" sz="17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implementação técnica</a:t>
            </a: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 SGBD escolhido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9897427" y="436292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Inclui detalhes de armazenamento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9897427" y="5168027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Define índices e otimizações</a:t>
            </a:r>
            <a:endParaRPr lang="en-US" sz="1750" dirty="0"/>
          </a:p>
        </p:txBody>
      </p:sp>
      <p:sp>
        <p:nvSpPr>
          <p:cNvPr id="26" name="Text 24"/>
          <p:cNvSpPr/>
          <p:nvPr/>
        </p:nvSpPr>
        <p:spPr>
          <a:xfrm>
            <a:off x="9897427" y="5610225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Específico para MySQL, PostgreSQL, etc.</a:t>
            </a:r>
            <a:endParaRPr lang="en-US" sz="1750" dirty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BD9D2E94-3CE4-8CC5-65B3-1474E3DAD987}"/>
              </a:ext>
            </a:extLst>
          </p:cNvPr>
          <p:cNvSpPr/>
          <p:nvPr/>
        </p:nvSpPr>
        <p:spPr>
          <a:xfrm>
            <a:off x="12732662" y="7508379"/>
            <a:ext cx="1802296" cy="6045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154" y="519470"/>
            <a:ext cx="9036606" cy="590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Componentes Principais da Modelagem</a:t>
            </a:r>
            <a:endParaRPr lang="en-US" sz="3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54" y="1605677"/>
            <a:ext cx="6423660" cy="642366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53206" y="1605677"/>
            <a:ext cx="425053" cy="425053"/>
          </a:xfrm>
          <a:prstGeom prst="roundRect">
            <a:avLst>
              <a:gd name="adj" fmla="val 18669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8167092" y="1670566"/>
            <a:ext cx="236160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Entidades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167092" y="2154674"/>
            <a:ext cx="5809774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Objetos ou conceitos do mundo real (Cliente, Produto, Fornecedor)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7553206" y="3137059"/>
            <a:ext cx="425053" cy="425053"/>
          </a:xfrm>
          <a:prstGeom prst="roundRect">
            <a:avLst>
              <a:gd name="adj" fmla="val 18669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8167092" y="3201948"/>
            <a:ext cx="236160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Atributos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167092" y="3686056"/>
            <a:ext cx="5809774" cy="6045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Características que descrevem as entidades (nome, preço, endereço)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7553206" y="4668441"/>
            <a:ext cx="425053" cy="425053"/>
          </a:xfrm>
          <a:prstGeom prst="roundRect">
            <a:avLst>
              <a:gd name="adj" fmla="val 18669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8167092" y="4733330"/>
            <a:ext cx="236160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Relacionamentos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167092" y="5217438"/>
            <a:ext cx="5809774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Associações lógicas entre entidades (Cliente realiza Pedido)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7553206" y="5897523"/>
            <a:ext cx="425053" cy="425053"/>
          </a:xfrm>
          <a:prstGeom prst="roundRect">
            <a:avLst>
              <a:gd name="adj" fmla="val 18669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8167092" y="5962412"/>
            <a:ext cx="2361605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Chave Primária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167092" y="6446520"/>
            <a:ext cx="5809774" cy="302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Identificador único para cada registro de uma entidade</a:t>
            </a:r>
            <a:endParaRPr lang="en-US" sz="1450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84221B53-5FE1-DFF6-F9C4-028572BA16CC}"/>
              </a:ext>
            </a:extLst>
          </p:cNvPr>
          <p:cNvSpPr/>
          <p:nvPr/>
        </p:nvSpPr>
        <p:spPr>
          <a:xfrm>
            <a:off x="7084814" y="7606747"/>
            <a:ext cx="7545586" cy="6228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472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Diagramas Entidade-Relacionamento (ER)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80499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Representação gráfica que facilita a visualização da estrutura lógica do banco de dados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785949"/>
            <a:ext cx="7556421" cy="2052518"/>
          </a:xfrm>
          <a:prstGeom prst="roundRect">
            <a:avLst>
              <a:gd name="adj" fmla="val 4642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4130040"/>
            <a:ext cx="283488" cy="226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30906" y="4069437"/>
            <a:ext cx="659249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Nos diagramas ER, </a:t>
            </a: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retângulos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representam entidades, </a:t>
            </a: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losangos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representam relacionamentos e </a:t>
            </a: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elipses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representam atributos. As linhas conectam elementos relacionados, formando a estrutura do banco.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609361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 abordagem visual facilita a comunicação entre analistas, desenvolvedores e usuários finais, permitindo validar o modelo antes da implementação.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1281"/>
            <a:ext cx="1188267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Aplicação Prática na Modelagem Relacional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23849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4" name="Text 2"/>
          <p:cNvSpPr/>
          <p:nvPr/>
        </p:nvSpPr>
        <p:spPr>
          <a:xfrm>
            <a:off x="1020604" y="2677478"/>
            <a:ext cx="40221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Transformação do Modelo ER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167896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Conversão do diagrama conceitual em tabelas relacionais estruturadas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00211" y="1883688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 5"/>
          <p:cNvSpPr/>
          <p:nvPr/>
        </p:nvSpPr>
        <p:spPr>
          <a:xfrm>
            <a:off x="7627025" y="2337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Definição de Chaves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27025" y="2827734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Implementação de chaves primárias e estrangeiras para garantir integridade referencial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630698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1020604" y="50843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Normalização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574744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Aplicação das formas normais para eliminar redundâncias e anomalias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00211" y="4290536"/>
            <a:ext cx="6436400" cy="226814"/>
          </a:xfrm>
          <a:prstGeom prst="roundRect">
            <a:avLst>
              <a:gd name="adj" fmla="val 42003"/>
            </a:avLst>
          </a:prstGeom>
          <a:solidFill>
            <a:srgbClr val="FFFFFF"/>
          </a:solidFill>
          <a:ln w="762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3" name="Text 11"/>
          <p:cNvSpPr/>
          <p:nvPr/>
        </p:nvSpPr>
        <p:spPr>
          <a:xfrm>
            <a:off x="7627025" y="4744164"/>
            <a:ext cx="34654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Implementação em SGBD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27025" y="5234583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Criação do banco físico utilizando MySQL, PostgreSQL ou Oracle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678251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 um modelo bem estruturado, o banco de dados funcionará de forma eficiente, evitando problemas de desempenho e facilitando futuras manutenções.</a:t>
            </a:r>
            <a:endParaRPr lang="en-US" sz="1750" dirty="0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B20663E2-ED43-40A6-84F0-778230B676AB}"/>
              </a:ext>
            </a:extLst>
          </p:cNvPr>
          <p:cNvSpPr/>
          <p:nvPr/>
        </p:nvSpPr>
        <p:spPr>
          <a:xfrm>
            <a:off x="92764" y="7669018"/>
            <a:ext cx="14452625" cy="5432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327</Words>
  <Application>Microsoft Office PowerPoint</Application>
  <PresentationFormat>Personalizar</PresentationFormat>
  <Paragraphs>49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Inter</vt:lpstr>
      <vt:lpstr>Arial</vt:lpstr>
      <vt:lpstr>Bricolage Grotesque Semi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Katia | Clarify</dc:creator>
  <cp:lastModifiedBy>office5</cp:lastModifiedBy>
  <cp:revision>2</cp:revision>
  <dcterms:created xsi:type="dcterms:W3CDTF">2025-07-30T16:35:42Z</dcterms:created>
  <dcterms:modified xsi:type="dcterms:W3CDTF">2025-07-30T16:40:03Z</dcterms:modified>
</cp:coreProperties>
</file>